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4630400" cy="8229600"/>
  <p:notesSz cx="14630400" cy="82296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93" d="100"/>
          <a:sy n="93" d="100"/>
        </p:scale>
        <p:origin x="522" y="90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 /><Relationship Id="rId10" Type="http://schemas.openxmlformats.org/officeDocument/2006/relationships/tableStyles" Target="tableStyles.xml" /><Relationship Id="rId11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Пасьянс "</a:t>
            </a: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Косынка</a:t>
            </a: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"</a:t>
            </a:r>
            <a:endParaRPr lang="en-US" sz="4450">
              <a:latin typeface="Franklin Gothic Demi"/>
            </a:endParaRPr>
          </a:p>
        </p:txBody>
      </p:sp>
      <p:sp>
        <p:nvSpPr>
          <p:cNvPr id="6" name="Text 2"/>
          <p:cNvSpPr/>
          <p:nvPr/>
        </p:nvSpPr>
        <p:spPr bwMode="auto">
          <a:xfrm>
            <a:off x="793790" y="3689770"/>
            <a:ext cx="7504637" cy="3955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ru-RU" sz="1750">
                <a:solidFill>
                  <a:schemeClr val="bg1"/>
                </a:solidFill>
                <a:latin typeface="Franklin Gothic Demi Cond"/>
              </a:rPr>
              <a:t>Городецкий Егор</a:t>
            </a:r>
            <a:endParaRPr/>
          </a:p>
          <a:p>
            <a:pPr marL="0" indent="0">
              <a:lnSpc>
                <a:spcPts val="2850"/>
              </a:lnSpc>
              <a:buNone/>
              <a:defRPr/>
            </a:pPr>
            <a:r>
              <a:rPr lang="ru-RU" sz="1750">
                <a:solidFill>
                  <a:schemeClr val="bg1"/>
                </a:solidFill>
                <a:latin typeface="Franklin Gothic Demi Cond"/>
              </a:rPr>
              <a:t>Баранов Егор</a:t>
            </a:r>
            <a:endParaRPr/>
          </a:p>
          <a:p>
            <a:pPr marL="0" indent="0">
              <a:lnSpc>
                <a:spcPts val="2850"/>
              </a:lnSpc>
              <a:buNone/>
              <a:defRPr/>
            </a:pPr>
            <a:r>
              <a:rPr lang="ru-RU" sz="1750">
                <a:solidFill>
                  <a:schemeClr val="bg1"/>
                </a:solidFill>
                <a:latin typeface="Franklin Gothic Demi Cond"/>
              </a:rPr>
              <a:t>Вторушин  Алексей</a:t>
            </a:r>
            <a:endParaRPr lang="en-US" sz="1750">
              <a:solidFill>
                <a:schemeClr val="bg1"/>
              </a:solidFill>
              <a:latin typeface="Franklin Gothic Demi Cond"/>
            </a:endParaRPr>
          </a:p>
        </p:txBody>
      </p:sp>
      <p:sp>
        <p:nvSpPr>
          <p:cNvPr id="8" name="Text 4"/>
          <p:cNvSpPr/>
          <p:nvPr/>
        </p:nvSpPr>
        <p:spPr bwMode="auto">
          <a:xfrm>
            <a:off x="0" y="5608201"/>
            <a:ext cx="1035605" cy="989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  <a:defRPr/>
            </a:pPr>
            <a:endParaRPr lang="en-US" sz="750"/>
          </a:p>
        </p:txBody>
      </p:sp>
      <p:sp>
        <p:nvSpPr>
          <p:cNvPr id="9" name="Text 5"/>
          <p:cNvSpPr/>
          <p:nvPr/>
        </p:nvSpPr>
        <p:spPr bwMode="auto">
          <a:xfrm>
            <a:off x="1270040" y="5458658"/>
            <a:ext cx="20607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99"/>
              </a:lnSpc>
              <a:buNone/>
              <a:defRPr/>
            </a:pPr>
            <a:endParaRPr lang="en-US" sz="220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265318" y="0"/>
            <a:ext cx="6365081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F94CAF"/>
                </a:solidFill>
                <a:latin typeface="Franklin Gothic Demi Cond"/>
                <a:ea typeface="Inconsolata Bold"/>
                <a:cs typeface="Inconsolata Bold"/>
              </a:rPr>
              <a:t>Краткое описание</a:t>
            </a:r>
            <a:endParaRPr lang="en-US" sz="4450">
              <a:latin typeface="Franklin Gothic Demi Cond"/>
            </a:endParaRPr>
          </a:p>
        </p:txBody>
      </p:sp>
      <p:sp>
        <p:nvSpPr>
          <p:cNvPr id="4" name="Shape 1"/>
          <p:cNvSpPr/>
          <p:nvPr/>
        </p:nvSpPr>
        <p:spPr bwMode="auto">
          <a:xfrm>
            <a:off x="6025039" y="35222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 bwMode="auto">
          <a:xfrm>
            <a:off x="6195120" y="360299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650" b="1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 bwMode="auto">
          <a:xfrm>
            <a:off x="7017306" y="330958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DAD1E6"/>
                </a:solidFill>
                <a:latin typeface="Franklin Gothic Demi Cond"/>
                <a:ea typeface="Inconsolata Bold"/>
                <a:cs typeface="Inconsolata Bold"/>
              </a:rPr>
              <a:t>Классическая карточная игра</a:t>
            </a:r>
            <a:endParaRPr lang="en-US" sz="2200">
              <a:latin typeface="Franklin Gothic Demi Cond"/>
            </a:endParaRPr>
          </a:p>
        </p:txBody>
      </p:sp>
      <p:sp>
        <p:nvSpPr>
          <p:cNvPr id="7" name="Text 4"/>
          <p:cNvSpPr/>
          <p:nvPr/>
        </p:nvSpPr>
        <p:spPr bwMode="auto">
          <a:xfrm>
            <a:off x="7017306" y="433155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Одна из самых популярных игр в мире.</a:t>
            </a:r>
            <a:endParaRPr lang="en-US" sz="1750">
              <a:latin typeface="Franklin Gothic Demi Cond"/>
            </a:endParaRPr>
          </a:p>
        </p:txBody>
      </p:sp>
      <p:sp>
        <p:nvSpPr>
          <p:cNvPr id="8" name="Shape 5"/>
          <p:cNvSpPr/>
          <p:nvPr/>
        </p:nvSpPr>
        <p:spPr bwMode="auto">
          <a:xfrm>
            <a:off x="10137302" y="35222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 bwMode="auto">
          <a:xfrm>
            <a:off x="10307383" y="3611443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650" b="1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 bwMode="auto">
          <a:xfrm>
            <a:off x="10817685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DAD1E6"/>
                </a:solidFill>
                <a:latin typeface="Franklin Gothic Demi Cond"/>
                <a:ea typeface="Inconsolata Bold"/>
                <a:cs typeface="Inconsolata Bold"/>
              </a:rPr>
              <a:t>Цель</a:t>
            </a:r>
            <a:endParaRPr lang="en-US" sz="2200">
              <a:latin typeface="Franklin Gothic Demi Cond"/>
            </a:endParaRPr>
          </a:p>
        </p:txBody>
      </p:sp>
      <p:sp>
        <p:nvSpPr>
          <p:cNvPr id="11" name="Text 8"/>
          <p:cNvSpPr/>
          <p:nvPr/>
        </p:nvSpPr>
        <p:spPr bwMode="auto">
          <a:xfrm>
            <a:off x="10908982" y="39232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Собрать все карты по мастям в восходящем порядке.</a:t>
            </a:r>
            <a:endParaRPr lang="en-US" sz="1750">
              <a:latin typeface="Franklin Gothic Demi Cond"/>
            </a:endParaRPr>
          </a:p>
        </p:txBody>
      </p:sp>
      <p:sp>
        <p:nvSpPr>
          <p:cNvPr id="13" name="Text 10"/>
          <p:cNvSpPr/>
          <p:nvPr/>
        </p:nvSpPr>
        <p:spPr bwMode="auto">
          <a:xfrm>
            <a:off x="6206243" y="5690949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endParaRPr lang="en-US" sz="2650"/>
          </a:p>
        </p:txBody>
      </p:sp>
      <p:sp>
        <p:nvSpPr>
          <p:cNvPr id="14" name="Text 11"/>
          <p:cNvSpPr/>
          <p:nvPr/>
        </p:nvSpPr>
        <p:spPr bwMode="auto"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endParaRPr lang="en-US" sz="2200">
              <a:latin typeface="Franklin Gothic Demi Cond"/>
            </a:endParaRPr>
          </a:p>
        </p:txBody>
      </p:sp>
      <p:sp>
        <p:nvSpPr>
          <p:cNvPr id="15" name="Text 12"/>
          <p:cNvSpPr/>
          <p:nvPr/>
        </p:nvSpPr>
        <p:spPr bwMode="auto"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endParaRPr lang="en-US" sz="1750">
              <a:latin typeface="Franklin Gothic Demi C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93788" y="2721412"/>
            <a:ext cx="8517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F94CAF"/>
                </a:solidFill>
                <a:latin typeface="Franklin Gothic Demi Cond"/>
                <a:ea typeface="Inconsolata Bold"/>
                <a:cs typeface="Inconsolata Bold"/>
              </a:rPr>
              <a:t>Библиотеки в код</a:t>
            </a:r>
            <a:r>
              <a:rPr lang="en-US" sz="4400" b="1">
                <a:solidFill>
                  <a:srgbClr val="F94CAF"/>
                </a:solidFill>
                <a:latin typeface="Franklin Gothic Demi Cond"/>
                <a:ea typeface="Inconsolata Bold"/>
                <a:cs typeface="Inconsolata Bold"/>
              </a:rPr>
              <a:t>е</a:t>
            </a:r>
            <a:endParaRPr lang="en-US" sz="4450">
              <a:latin typeface="Franklin Gothic Demi Cond"/>
            </a:endParaRPr>
          </a:p>
        </p:txBody>
      </p:sp>
      <p:sp>
        <p:nvSpPr>
          <p:cNvPr id="3" name="Text 1"/>
          <p:cNvSpPr/>
          <p:nvPr/>
        </p:nvSpPr>
        <p:spPr bwMode="auto"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F94CAF"/>
                </a:solidFill>
                <a:latin typeface="Franklin Gothic Demi Cond"/>
                <a:ea typeface="Inconsolata Bold"/>
                <a:cs typeface="Inconsolata Bold"/>
              </a:rPr>
              <a:t>PyGame</a:t>
            </a:r>
            <a:endParaRPr lang="en-US" sz="2200">
              <a:latin typeface="Franklin Gothic Demi Cond"/>
            </a:endParaRPr>
          </a:p>
        </p:txBody>
      </p:sp>
      <p:sp>
        <p:nvSpPr>
          <p:cNvPr id="4" name="Text 2"/>
          <p:cNvSpPr/>
          <p:nvPr/>
        </p:nvSpPr>
        <p:spPr bwMode="auto">
          <a:xfrm>
            <a:off x="793790" y="4578310"/>
            <a:ext cx="3978116" cy="1164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ru-RU" sz="1750">
                <a:solidFill>
                  <a:srgbClr val="DAD1E6"/>
                </a:solidFill>
                <a:latin typeface="Franklin Gothic Demi Cond"/>
              </a:rPr>
              <a:t>Основная библиотека в проекте,</a:t>
            </a:r>
            <a:endParaRPr/>
          </a:p>
          <a:p>
            <a:pPr marL="0" indent="0">
              <a:lnSpc>
                <a:spcPts val="2850"/>
              </a:lnSpc>
              <a:buNone/>
              <a:defRPr/>
            </a:pPr>
            <a:r>
              <a:rPr lang="ru-RU" sz="1750">
                <a:solidFill>
                  <a:srgbClr val="DAD1E6"/>
                </a:solidFill>
                <a:latin typeface="Franklin Gothic Demi Cond"/>
              </a:rPr>
              <a:t>Нужна для создания интерфейса и</a:t>
            </a:r>
            <a:endParaRPr/>
          </a:p>
          <a:p>
            <a:pPr marL="0" indent="0">
              <a:lnSpc>
                <a:spcPts val="2850"/>
              </a:lnSpc>
              <a:buNone/>
              <a:defRPr/>
            </a:pPr>
            <a:r>
              <a:rPr lang="ru-RU" sz="1750">
                <a:solidFill>
                  <a:srgbClr val="DAD1E6"/>
                </a:solidFill>
                <a:latin typeface="Franklin Gothic Demi Cond"/>
              </a:rPr>
              <a:t>отображения элементов игры</a:t>
            </a:r>
            <a:endParaRPr lang="en-US" sz="1750">
              <a:latin typeface="Franklin Gothic Demi Cond"/>
            </a:endParaRPr>
          </a:p>
        </p:txBody>
      </p:sp>
      <p:sp>
        <p:nvSpPr>
          <p:cNvPr id="5" name="Text 3"/>
          <p:cNvSpPr/>
          <p:nvPr/>
        </p:nvSpPr>
        <p:spPr bwMode="auto"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F94CAF"/>
                </a:solidFill>
                <a:latin typeface="Franklin Gothic Demi Cond"/>
                <a:ea typeface="Inconsolata Bold"/>
              </a:rPr>
              <a:t>Random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 bwMode="auto"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ru-RU" sz="1750">
                <a:solidFill>
                  <a:srgbClr val="DAD1E6"/>
                </a:solidFill>
                <a:latin typeface="Franklin Gothic Demi Cond"/>
              </a:rPr>
              <a:t>Распределение карт в  игре</a:t>
            </a:r>
            <a:endParaRPr lang="en-US" sz="1750">
              <a:latin typeface="Franklin Gothic Demi Cond"/>
            </a:endParaRPr>
          </a:p>
        </p:txBody>
      </p:sp>
      <p:sp>
        <p:nvSpPr>
          <p:cNvPr id="7" name="Text 5"/>
          <p:cNvSpPr/>
          <p:nvPr/>
        </p:nvSpPr>
        <p:spPr bwMode="auto"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F94CAF"/>
                </a:solidFill>
                <a:latin typeface="Franklin Gothic Demi Cond"/>
                <a:ea typeface="Inconsolata Bold"/>
              </a:rPr>
              <a:t>OS </a:t>
            </a:r>
            <a:r>
              <a:rPr lang="ru-RU" sz="2200" b="1">
                <a:solidFill>
                  <a:srgbClr val="F94CAF"/>
                </a:solidFill>
                <a:latin typeface="Franklin Gothic Demi Cond"/>
                <a:ea typeface="Inconsolata Bold"/>
              </a:rPr>
              <a:t>и </a:t>
            </a:r>
            <a:r>
              <a:rPr lang="en-US" sz="2200" b="1">
                <a:solidFill>
                  <a:srgbClr val="F94CAF"/>
                </a:solidFill>
                <a:latin typeface="Franklin Gothic Demi Cond"/>
                <a:ea typeface="Inconsolata Bold"/>
              </a:rPr>
              <a:t>SYS</a:t>
            </a:r>
            <a:endParaRPr lang="en-US" sz="2200">
              <a:latin typeface="Franklin Gothic Demi Cond"/>
            </a:endParaRPr>
          </a:p>
        </p:txBody>
      </p:sp>
      <p:sp>
        <p:nvSpPr>
          <p:cNvPr id="8" name="Text 6"/>
          <p:cNvSpPr/>
          <p:nvPr/>
        </p:nvSpPr>
        <p:spPr bwMode="auto"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Библиотека </a:t>
            </a: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для</a:t>
            </a:r>
            <a:r>
              <a:rPr lang="ru-RU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 получения и</a:t>
            </a: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 </a:t>
            </a:r>
            <a:r>
              <a:rPr lang="ru-RU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обработки данных</a:t>
            </a:r>
            <a:endParaRPr lang="en-US" sz="1750">
              <a:latin typeface="Franklin Gothic Demi Co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6280189" y="868561"/>
            <a:ext cx="68707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F94CAF"/>
                </a:solidFill>
                <a:latin typeface="Franklin Gothic Demi Cond"/>
                <a:ea typeface="Inconsolata Bold"/>
                <a:cs typeface="Inconsolata Bold"/>
              </a:rPr>
              <a:t>Механика игры</a:t>
            </a:r>
            <a:endParaRPr lang="en-US" sz="4450">
              <a:latin typeface="Franklin Gothic Demi Cond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80190" y="1917502"/>
            <a:ext cx="1134070" cy="136088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 bwMode="auto">
          <a:xfrm>
            <a:off x="7754422" y="2144316"/>
            <a:ext cx="3845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DAD1E6"/>
                </a:solidFill>
                <a:latin typeface="Franklin Gothic Demi Cond"/>
                <a:ea typeface="Inconsolata Bold"/>
                <a:cs typeface="Inconsolata Bold"/>
              </a:rPr>
              <a:t>Раскладка карт</a:t>
            </a:r>
            <a:endParaRPr lang="en-US" sz="2200">
              <a:latin typeface="Franklin Gothic Demi Cond"/>
            </a:endParaRPr>
          </a:p>
        </p:txBody>
      </p:sp>
      <p:sp>
        <p:nvSpPr>
          <p:cNvPr id="8" name="Text 3"/>
          <p:cNvSpPr/>
          <p:nvPr/>
        </p:nvSpPr>
        <p:spPr bwMode="auto">
          <a:xfrm>
            <a:off x="7754422" y="2634733"/>
            <a:ext cx="6082189" cy="734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Первоначальное распределение карт </a:t>
            </a: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на</a:t>
            </a: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 </a:t>
            </a: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столе</a:t>
            </a:r>
            <a:r>
              <a:rPr lang="ru-RU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, </a:t>
            </a:r>
            <a:endParaRPr lang="en-US" sz="1750">
              <a:solidFill>
                <a:srgbClr val="DAD1E6"/>
              </a:solidFill>
              <a:latin typeface="Franklin Gothic Demi Cond"/>
              <a:ea typeface="Fira Sans"/>
              <a:cs typeface="Fira Sans"/>
            </a:endParaRPr>
          </a:p>
          <a:p>
            <a:pPr marL="0" indent="0" algn="l">
              <a:lnSpc>
                <a:spcPts val="2850"/>
              </a:lnSpc>
              <a:buNone/>
              <a:defRPr/>
            </a:pPr>
            <a:r>
              <a:rPr lang="ru-RU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осуществляется с помощью </a:t>
            </a:r>
            <a:r>
              <a:rPr lang="en-US" sz="1750">
                <a:solidFill>
                  <a:srgbClr val="DAD1E6"/>
                </a:solidFill>
                <a:latin typeface="Franklin Gothic Demi Cond"/>
                <a:ea typeface="Fira Sans"/>
                <a:cs typeface="Fira Sans"/>
              </a:rPr>
              <a:t>Random</a:t>
            </a:r>
            <a:endParaRPr lang="en-US" sz="1750">
              <a:latin typeface="Franklin Gothic Demi Cond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280190" y="3278386"/>
            <a:ext cx="1134070" cy="136088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 bwMode="auto">
          <a:xfrm>
            <a:off x="7754422" y="3505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DAD1E6"/>
                </a:solidFill>
                <a:latin typeface="Franklin Gothic Demi Cond"/>
                <a:ea typeface="Inconsolata Bold"/>
                <a:cs typeface="Inconsolata Bold"/>
              </a:rPr>
              <a:t>Перемещение</a:t>
            </a:r>
            <a:r>
              <a:rPr lang="en-US" sz="2200" b="1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</a:rPr>
              <a:t> </a:t>
            </a:r>
            <a:r>
              <a:rPr lang="en-US" sz="2200" b="1">
                <a:solidFill>
                  <a:srgbClr val="DAD1E6"/>
                </a:solidFill>
                <a:latin typeface="Franklin Gothic Demi"/>
                <a:ea typeface="Inconsolata Bold"/>
                <a:cs typeface="Inconsolata Bold"/>
              </a:rPr>
              <a:t>карт</a:t>
            </a:r>
            <a:endParaRPr lang="en-US" sz="2200">
              <a:latin typeface="Franklin Gothic Demi"/>
            </a:endParaRPr>
          </a:p>
        </p:txBody>
      </p:sp>
      <p:sp>
        <p:nvSpPr>
          <p:cNvPr id="11" name="Text 5"/>
          <p:cNvSpPr/>
          <p:nvPr/>
        </p:nvSpPr>
        <p:spPr bwMode="auto"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Перетаскивание карт между стопками.</a:t>
            </a:r>
            <a:endParaRPr lang="en-US" sz="1750">
              <a:latin typeface="Franklin Gothic Demi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280190" y="4639270"/>
            <a:ext cx="1134070" cy="136088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 bwMode="auto"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DAD1E6"/>
                </a:solidFill>
                <a:latin typeface="Franklin Gothic Demi"/>
                <a:ea typeface="Inconsolata Bold"/>
                <a:cs typeface="Inconsolata Bold"/>
              </a:rPr>
              <a:t>Сборка по мастям</a:t>
            </a:r>
            <a:endParaRPr lang="en-US" sz="2200">
              <a:latin typeface="Franklin Gothic Demi"/>
            </a:endParaRPr>
          </a:p>
        </p:txBody>
      </p:sp>
      <p:sp>
        <p:nvSpPr>
          <p:cNvPr id="14" name="Text 7"/>
          <p:cNvSpPr/>
          <p:nvPr/>
        </p:nvSpPr>
        <p:spPr bwMode="auto"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Перенос карт в базовые стопки.</a:t>
            </a:r>
            <a:endParaRPr lang="en-US" sz="1750">
              <a:latin typeface="Franklin Gothic Demi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280190" y="6000155"/>
            <a:ext cx="1134070" cy="136088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 bwMode="auto"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 b="1">
                <a:solidFill>
                  <a:srgbClr val="DAD1E6"/>
                </a:solidFill>
                <a:latin typeface="Franklin Gothic Demi"/>
                <a:ea typeface="Inconsolata Bold"/>
                <a:cs typeface="Inconsolata Bold"/>
              </a:rPr>
              <a:t>Завершение</a:t>
            </a:r>
            <a:r>
              <a:rPr lang="en-US" sz="2200" b="1">
                <a:solidFill>
                  <a:srgbClr val="DAD1E6"/>
                </a:solidFill>
                <a:latin typeface="Inconsolata Bold"/>
                <a:ea typeface="Inconsolata Bold"/>
                <a:cs typeface="Inconsolata Bold"/>
              </a:rPr>
              <a:t> </a:t>
            </a:r>
            <a:r>
              <a:rPr lang="en-US" sz="2200" b="1">
                <a:solidFill>
                  <a:srgbClr val="DAD1E6"/>
                </a:solidFill>
                <a:latin typeface="Franklin Gothic Demi"/>
                <a:ea typeface="Inconsolata Bold"/>
                <a:cs typeface="Inconsolata Bold"/>
              </a:rPr>
              <a:t>игры</a:t>
            </a:r>
            <a:endParaRPr lang="en-US" sz="2200">
              <a:latin typeface="Franklin Gothic Demi"/>
            </a:endParaRPr>
          </a:p>
        </p:txBody>
      </p:sp>
      <p:sp>
        <p:nvSpPr>
          <p:cNvPr id="17" name="Text 9"/>
          <p:cNvSpPr/>
          <p:nvPr/>
        </p:nvSpPr>
        <p:spPr bwMode="auto"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Сбор всех карт в базовых стопках.</a:t>
            </a:r>
            <a:endParaRPr lang="en-US" sz="1750">
              <a:latin typeface="Franklin Gothic Demi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-282743" y="0"/>
            <a:ext cx="6392851" cy="8416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793790" y="2226707"/>
            <a:ext cx="6711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Технические</a:t>
            </a:r>
            <a:r>
              <a:rPr lang="en-US" sz="4450" b="1">
                <a:solidFill>
                  <a:srgbClr val="F94CAF"/>
                </a:solidFill>
                <a:latin typeface="Inconsolata Bold"/>
                <a:ea typeface="Inconsolata Bold"/>
                <a:cs typeface="Inconsolata Bold"/>
              </a:rPr>
              <a:t> </a:t>
            </a: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вопросы</a:t>
            </a:r>
            <a:endParaRPr lang="en-US" sz="4450">
              <a:latin typeface="Franklin Gothic Demi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93790" y="3275648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 bwMode="auto">
          <a:xfrm>
            <a:off x="793790" y="406943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ru-RU" sz="2200" b="1">
                <a:solidFill>
                  <a:srgbClr val="DAD1E6"/>
                </a:solidFill>
                <a:latin typeface="Franklin Gothic Demi"/>
                <a:ea typeface="Inconsolata Bold"/>
                <a:cs typeface="Inconsolata Bold"/>
              </a:rPr>
              <a:t>Оптимизация обработки действий</a:t>
            </a:r>
            <a:endParaRPr lang="en-US" sz="2200">
              <a:latin typeface="Franklin Gothic Demi"/>
            </a:endParaRPr>
          </a:p>
        </p:txBody>
      </p:sp>
      <p:sp>
        <p:nvSpPr>
          <p:cNvPr id="8" name="Text 3"/>
          <p:cNvSpPr/>
          <p:nvPr/>
        </p:nvSpPr>
        <p:spPr bwMode="auto">
          <a:xfrm>
            <a:off x="793790" y="523800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Механиз</a:t>
            </a:r>
            <a:r>
              <a:rPr lang="ru-RU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мы игры оптимизированы настолько, насколько нас хватило</a:t>
            </a: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.</a:t>
            </a:r>
            <a:endParaRPr lang="en-US" sz="1750">
              <a:latin typeface="Franklin Gothic Demi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425904" y="327564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 bwMode="auto">
          <a:xfrm>
            <a:off x="3425903" y="4069437"/>
            <a:ext cx="308586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ru-RU" sz="2200" b="1">
                <a:solidFill>
                  <a:srgbClr val="DAD1E6"/>
                </a:solidFill>
                <a:ea typeface="Inconsolata Bold"/>
              </a:rPr>
              <a:t>Оптимизация </a:t>
            </a:r>
            <a:r>
              <a:rPr lang="ru-RU" sz="2200" b="1">
                <a:solidFill>
                  <a:srgbClr val="DAD1E6"/>
                </a:solidFill>
                <a:latin typeface="Franklin Gothic Demi"/>
                <a:ea typeface="Inconsolata Bold"/>
              </a:rPr>
              <a:t>эргономики</a:t>
            </a:r>
            <a:r>
              <a:rPr lang="ru-RU" sz="2200" b="1">
                <a:solidFill>
                  <a:srgbClr val="DAD1E6"/>
                </a:solidFill>
                <a:ea typeface="Inconsolata Bold"/>
              </a:rPr>
              <a:t> внешнего интерфейса</a:t>
            </a:r>
            <a:endParaRPr lang="en-US" sz="2200"/>
          </a:p>
        </p:txBody>
      </p:sp>
      <p:sp>
        <p:nvSpPr>
          <p:cNvPr id="11" name="Text 5"/>
          <p:cNvSpPr/>
          <p:nvPr/>
        </p:nvSpPr>
        <p:spPr bwMode="auto">
          <a:xfrm>
            <a:off x="3425904" y="5268516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ru-RU" sz="1750">
                <a:solidFill>
                  <a:srgbClr val="DAD1E6"/>
                </a:solidFill>
                <a:latin typeface="Fira Sans"/>
                <a:ea typeface="Fira Sans"/>
                <a:cs typeface="Fira Sans"/>
              </a:rPr>
              <a:t>Наиболее </a:t>
            </a:r>
            <a:r>
              <a:rPr lang="ru-RU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комфортный</a:t>
            </a:r>
            <a:r>
              <a:rPr lang="ru-RU" sz="1750">
                <a:solidFill>
                  <a:srgbClr val="DAD1E6"/>
                </a:solidFill>
                <a:latin typeface="Fira Sans"/>
                <a:ea typeface="Fira Sans"/>
                <a:cs typeface="Fira Sans"/>
              </a:rPr>
              <a:t> дизайн для игры </a:t>
            </a:r>
            <a:endParaRPr lang="en-US" sz="1750"/>
          </a:p>
        </p:txBody>
      </p:sp>
      <p:sp>
        <p:nvSpPr>
          <p:cNvPr id="13" name="Text 6"/>
          <p:cNvSpPr/>
          <p:nvPr/>
        </p:nvSpPr>
        <p:spPr bwMode="auto">
          <a:xfrm>
            <a:off x="6058138" y="406943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endParaRPr lang="en-US" sz="2200"/>
          </a:p>
        </p:txBody>
      </p:sp>
      <p:sp>
        <p:nvSpPr>
          <p:cNvPr id="14" name="Text 7"/>
          <p:cNvSpPr/>
          <p:nvPr/>
        </p:nvSpPr>
        <p:spPr bwMode="auto">
          <a:xfrm>
            <a:off x="6058138" y="455985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endParaRPr lang="en-US" sz="175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959721" y="-306457"/>
            <a:ext cx="5854957" cy="10364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 bwMode="auto">
          <a:xfrm>
            <a:off x="7889534" y="46392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Буд</a:t>
            </a:r>
            <a:r>
              <a:rPr lang="ru-RU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ем</a:t>
            </a: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 </a:t>
            </a: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рад</a:t>
            </a:r>
            <a:r>
              <a:rPr lang="ru-RU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ы</a:t>
            </a: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 </a:t>
            </a:r>
            <a:r>
              <a:rPr lang="en-US" sz="1750">
                <a:solidFill>
                  <a:srgbClr val="DAD1E6"/>
                </a:solidFill>
                <a:latin typeface="Franklin Gothic Demi"/>
                <a:ea typeface="Fira Sans"/>
                <a:cs typeface="Fira Sans"/>
              </a:rPr>
              <a:t>ответить на ваши вопросы.</a:t>
            </a:r>
            <a:endParaRPr lang="en-US" sz="1750">
              <a:latin typeface="Franklin Gothic Demi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rcRect l="18562" t="296" r="19086" b="-296"/>
          <a:stretch/>
        </p:blipFill>
        <p:spPr bwMode="auto">
          <a:xfrm>
            <a:off x="0" y="0"/>
            <a:ext cx="683971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8347389" y="2583299"/>
            <a:ext cx="5984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Спасибо</a:t>
            </a: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 </a:t>
            </a:r>
            <a:r>
              <a:rPr lang="ru-RU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з</a:t>
            </a: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а</a:t>
            </a:r>
            <a:endParaRPr lang="ru-RU" sz="4450" b="1">
              <a:solidFill>
                <a:srgbClr val="F94CAF"/>
              </a:solidFill>
              <a:latin typeface="Franklin Gothic Demi"/>
              <a:ea typeface="Inconsolata Bold"/>
              <a:cs typeface="Inconsolata Bold"/>
            </a:endParaRPr>
          </a:p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 </a:t>
            </a:r>
            <a:r>
              <a:rPr lang="en-US" sz="4450" b="1">
                <a:solidFill>
                  <a:srgbClr val="F94CAF"/>
                </a:solidFill>
                <a:latin typeface="Franklin Gothic Demi"/>
                <a:ea typeface="Inconsolata Bold"/>
                <a:cs typeface="Inconsolata Bold"/>
              </a:rPr>
              <a:t>внимание!</a:t>
            </a:r>
            <a:endParaRPr lang="en-US" sz="4450">
              <a:latin typeface="Franklin Gothic Demi"/>
            </a:endParaRPr>
          </a:p>
        </p:txBody>
      </p:sp>
      <p:sp>
        <p:nvSpPr>
          <p:cNvPr id="2103139313" name=""/>
          <p:cNvSpPr/>
          <p:nvPr/>
        </p:nvSpPr>
        <p:spPr bwMode="auto">
          <a:xfrm flipH="0" flipV="0">
            <a:off x="12399999" y="7604124"/>
            <a:ext cx="2412999" cy="746124"/>
          </a:xfrm>
          <a:prstGeom prst="rect">
            <a:avLst/>
          </a:prstGeom>
          <a:solidFill>
            <a:srgbClr val="241631"/>
          </a:solidFill>
          <a:ln w="12699" cap="flat" cmpd="sng" algn="ctr">
            <a:solidFill>
              <a:srgbClr val="24163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R7-Office/2024.1.1.375</Application>
  <DocSecurity>0</DocSecurity>
  <PresentationFormat>Произвольный</PresentationFormat>
  <Paragraphs>0</Paragraphs>
  <Slides>6</Slides>
  <Notes>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Theme 1</vt:lpstr>
      <vt:lpstr>Slide 1</vt:lpstr>
      <vt:lpstr>Slide 2</vt:lpstr>
      <vt:lpstr>Slide 3</vt:lpstr>
      <vt:lpstr>Slide 4</vt:lpstr>
      <vt:lpstr>Slide 5</vt:lpstr>
      <vt:lpstr>Slide 6</vt:lpstr>
    </vt:vector>
  </TitlesOfParts>
  <Manager/>
  <Company>PptxGenJS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dc:identifier/>
  <dc:language/>
  <cp:lastModifiedBy>Ricki Gosling</cp:lastModifiedBy>
  <cp:revision>11</cp:revision>
  <dcterms:created xsi:type="dcterms:W3CDTF">2025-02-27T15:12:09Z</dcterms:created>
  <dcterms:modified xsi:type="dcterms:W3CDTF">2025-02-28T11:44:38Z</dcterms:modified>
  <cp:category/>
  <cp:contentStatus/>
  <cp:version/>
</cp:coreProperties>
</file>